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7"/>
  </p:notesMasterIdLst>
  <p:sldIdLst>
    <p:sldId id="256" r:id="rId5"/>
    <p:sldId id="257" r:id="rId6"/>
    <p:sldId id="258" r:id="rId7"/>
    <p:sldId id="276" r:id="rId8"/>
    <p:sldId id="259" r:id="rId9"/>
    <p:sldId id="277" r:id="rId10"/>
    <p:sldId id="260" r:id="rId11"/>
    <p:sldId id="264" r:id="rId12"/>
    <p:sldId id="278" r:id="rId13"/>
    <p:sldId id="279" r:id="rId14"/>
    <p:sldId id="263" r:id="rId15"/>
    <p:sldId id="266" r:id="rId16"/>
    <p:sldId id="280" r:id="rId17"/>
    <p:sldId id="267" r:id="rId18"/>
    <p:sldId id="281" r:id="rId19"/>
    <p:sldId id="268" r:id="rId20"/>
    <p:sldId id="269" r:id="rId21"/>
    <p:sldId id="271" r:id="rId22"/>
    <p:sldId id="272" r:id="rId23"/>
    <p:sldId id="273" r:id="rId24"/>
    <p:sldId id="274" r:id="rId25"/>
    <p:sldId id="275"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60"/>
  </p:normalViewPr>
  <p:slideViewPr>
    <p:cSldViewPr snapToGrid="0">
      <p:cViewPr varScale="1">
        <p:scale>
          <a:sx n="63" d="100"/>
          <a:sy n="63" d="100"/>
        </p:scale>
        <p:origin x="9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8CF0E-A543-474E-9842-12E09DCEF4A1}" type="datetimeFigureOut">
              <a:rPr lang="nl-NL" smtClean="0"/>
              <a:t>9-12-2019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FDDEE-EB37-470E-BDFF-F0306220CBBF}" type="slidenum">
              <a:rPr lang="nl-NL" smtClean="0"/>
              <a:t>‹nr.›</a:t>
            </a:fld>
            <a:endParaRPr lang="nl-NL"/>
          </a:p>
        </p:txBody>
      </p:sp>
    </p:spTree>
    <p:extLst>
      <p:ext uri="{BB962C8B-B14F-4D97-AF65-F5344CB8AC3E}">
        <p14:creationId xmlns:p14="http://schemas.microsoft.com/office/powerpoint/2010/main" val="80611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Bijwerkingen </a:t>
            </a:r>
            <a:r>
              <a:rPr lang="nl-NL" dirty="0" err="1"/>
              <a:t>NSAID’s</a:t>
            </a:r>
            <a:r>
              <a:rPr lang="nl-NL" dirty="0"/>
              <a:t>:</a:t>
            </a:r>
            <a:r>
              <a:rPr lang="nl-NL" baseline="0" dirty="0"/>
              <a:t> maagklachten (prostaglandine, komt vrij bij pijn, geeft prikkels door aan het CZS. Prostaglandine is een hormoon dat pijnsignalen stuurt naar onze hersenen. Overgevoeligheid. Maagzweren.</a:t>
            </a:r>
          </a:p>
          <a:p>
            <a:r>
              <a:rPr lang="nl-NL" baseline="0" dirty="0"/>
              <a:t>Interacties: antistolling (werking wordt versterkt), plaspillen (werking neemt af). Voorbeelden </a:t>
            </a:r>
            <a:r>
              <a:rPr lang="nl-NL" baseline="0" dirty="0" err="1"/>
              <a:t>NSAID’s</a:t>
            </a:r>
            <a:r>
              <a:rPr lang="nl-NL" baseline="0" dirty="0"/>
              <a:t>: acetylsalicylzuur (aspirine), carbasalaatcalcium (</a:t>
            </a:r>
            <a:r>
              <a:rPr lang="nl-NL" baseline="0" dirty="0" err="1"/>
              <a:t>ascal</a:t>
            </a:r>
            <a:r>
              <a:rPr lang="nl-NL" baseline="0" dirty="0"/>
              <a:t>), </a:t>
            </a:r>
            <a:r>
              <a:rPr lang="nl-NL" baseline="0" dirty="0" err="1"/>
              <a:t>diclofenac</a:t>
            </a:r>
            <a:r>
              <a:rPr lang="nl-NL" baseline="0" dirty="0"/>
              <a:t>, ibuprofen, </a:t>
            </a:r>
            <a:r>
              <a:rPr lang="nl-NL" baseline="0" dirty="0" err="1"/>
              <a:t>naproxen</a:t>
            </a:r>
            <a:r>
              <a:rPr lang="nl-NL" baseline="0" dirty="0"/>
              <a:t>.</a:t>
            </a:r>
          </a:p>
          <a:p>
            <a:r>
              <a:rPr lang="nl-NL" baseline="0" dirty="0"/>
              <a:t>Wanneer gebruik combinatie coffeïne: pijn, hoofdpijn, migraine, koorts, griep, verkoudheid, keelpijn, bijholteontsteking, middenoorontsteking, spierpijn, gewrichtspijn, menstruatieklachten.</a:t>
            </a:r>
            <a:endParaRPr lang="nl-NL" dirty="0"/>
          </a:p>
        </p:txBody>
      </p:sp>
      <p:sp>
        <p:nvSpPr>
          <p:cNvPr id="4" name="Tijdelijke aanduiding voor dianummer 3"/>
          <p:cNvSpPr>
            <a:spLocks noGrp="1"/>
          </p:cNvSpPr>
          <p:nvPr>
            <p:ph type="sldNum" sz="quarter" idx="10"/>
          </p:nvPr>
        </p:nvSpPr>
        <p:spPr/>
        <p:txBody>
          <a:bodyPr/>
          <a:lstStyle/>
          <a:p>
            <a:fld id="{6DAFDDEE-EB37-470E-BDFF-F0306220CBBF}" type="slidenum">
              <a:rPr lang="nl-NL" smtClean="0"/>
              <a:t>20</a:t>
            </a:fld>
            <a:endParaRPr lang="nl-NL"/>
          </a:p>
        </p:txBody>
      </p:sp>
    </p:spTree>
    <p:extLst>
      <p:ext uri="{BB962C8B-B14F-4D97-AF65-F5344CB8AC3E}">
        <p14:creationId xmlns:p14="http://schemas.microsoft.com/office/powerpoint/2010/main" val="4259788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13CBB242-AE2D-4BCF-8412-0D6C0978145E}" type="datetimeFigureOut">
              <a:rPr lang="nl-NL" smtClean="0"/>
              <a:t>9-12-2019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023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3CBB242-AE2D-4BCF-8412-0D6C0978145E}" type="datetimeFigureOut">
              <a:rPr lang="nl-NL" smtClean="0"/>
              <a:t>9-12-2019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375283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3CBB242-AE2D-4BCF-8412-0D6C0978145E}" type="datetimeFigureOut">
              <a:rPr lang="nl-NL" smtClean="0"/>
              <a:t>9-12-2019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85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3CBB242-AE2D-4BCF-8412-0D6C0978145E}" type="datetimeFigureOut">
              <a:rPr lang="nl-NL" smtClean="0"/>
              <a:t>9-12-2019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1793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3CBB242-AE2D-4BCF-8412-0D6C0978145E}" type="datetimeFigureOut">
              <a:rPr lang="nl-NL" smtClean="0"/>
              <a:t>9-12-2019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757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3CBB242-AE2D-4BCF-8412-0D6C0978145E}" type="datetimeFigureOut">
              <a:rPr lang="nl-NL" smtClean="0"/>
              <a:t>9-12-2019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37203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3CBB242-AE2D-4BCF-8412-0D6C0978145E}" type="datetimeFigureOut">
              <a:rPr lang="nl-NL" smtClean="0"/>
              <a:t>9-12-2019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48519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13CBB242-AE2D-4BCF-8412-0D6C0978145E}" type="datetimeFigureOut">
              <a:rPr lang="nl-NL" smtClean="0"/>
              <a:t>9-12-2019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272357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BB242-AE2D-4BCF-8412-0D6C0978145E}" type="datetimeFigureOut">
              <a:rPr lang="nl-NL" smtClean="0"/>
              <a:t>9-12-2019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87396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3CBB242-AE2D-4BCF-8412-0D6C0978145E}" type="datetimeFigureOut">
              <a:rPr lang="nl-NL" smtClean="0"/>
              <a:t>9-12-2019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274080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3CBB242-AE2D-4BCF-8412-0D6C0978145E}" type="datetimeFigureOut">
              <a:rPr lang="nl-NL" smtClean="0"/>
              <a:t>9-12-2019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E79835-CD58-4CF4-8DED-865AD10D9F80}"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62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3CBB242-AE2D-4BCF-8412-0D6C0978145E}" type="datetimeFigureOut">
              <a:rPr lang="nl-NL" smtClean="0"/>
              <a:t>9-12-2019</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E79835-CD58-4CF4-8DED-865AD10D9F80}"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8025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mcVnfY-fPT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5rxJbNDdDH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Medische kennis</a:t>
            </a:r>
          </a:p>
        </p:txBody>
      </p:sp>
      <p:sp>
        <p:nvSpPr>
          <p:cNvPr id="3" name="Ondertitel 2"/>
          <p:cNvSpPr>
            <a:spLocks noGrp="1"/>
          </p:cNvSpPr>
          <p:nvPr>
            <p:ph type="subTitle" idx="1"/>
          </p:nvPr>
        </p:nvSpPr>
        <p:spPr/>
        <p:txBody>
          <a:bodyPr/>
          <a:lstStyle/>
          <a:p>
            <a:r>
              <a:rPr lang="nl-NL" dirty="0"/>
              <a:t>Sensorische zenuwstelsel en pijn </a:t>
            </a:r>
          </a:p>
          <a:p>
            <a:r>
              <a:rPr lang="nl-NL" dirty="0"/>
              <a:t>Les 1 en 2 </a:t>
            </a:r>
          </a:p>
        </p:txBody>
      </p:sp>
    </p:spTree>
    <p:extLst>
      <p:ext uri="{BB962C8B-B14F-4D97-AF65-F5344CB8AC3E}">
        <p14:creationId xmlns:p14="http://schemas.microsoft.com/office/powerpoint/2010/main" val="147908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413784C-A01B-4018-9C19-B9E5E804B7A4}"/>
              </a:ext>
            </a:extLst>
          </p:cNvPr>
          <p:cNvSpPr>
            <a:spLocks noGrp="1"/>
          </p:cNvSpPr>
          <p:nvPr>
            <p:ph type="title"/>
          </p:nvPr>
        </p:nvSpPr>
        <p:spPr/>
        <p:txBody>
          <a:bodyPr/>
          <a:lstStyle/>
          <a:p>
            <a:r>
              <a:rPr lang="nl-NL" dirty="0"/>
              <a:t>Zintuigcellen</a:t>
            </a:r>
          </a:p>
        </p:txBody>
      </p:sp>
      <p:sp>
        <p:nvSpPr>
          <p:cNvPr id="6" name="Tijdelijke aanduiding voor tekst 5">
            <a:extLst>
              <a:ext uri="{FF2B5EF4-FFF2-40B4-BE49-F238E27FC236}">
                <a16:creationId xmlns:a16="http://schemas.microsoft.com/office/drawing/2014/main" id="{10B36EBC-D7F8-4443-8B67-C8E4893A164D}"/>
              </a:ext>
            </a:extLst>
          </p:cNvPr>
          <p:cNvSpPr>
            <a:spLocks noGrp="1"/>
          </p:cNvSpPr>
          <p:nvPr>
            <p:ph type="body" idx="1"/>
          </p:nvPr>
        </p:nvSpPr>
        <p:spPr/>
        <p:txBody>
          <a:bodyPr/>
          <a:lstStyle/>
          <a:p>
            <a:r>
              <a:rPr lang="nl-NL" dirty="0"/>
              <a:t>Ogen, Oren en </a:t>
            </a:r>
            <a:r>
              <a:rPr lang="nl-NL" dirty="0" err="1"/>
              <a:t>Reuk-en</a:t>
            </a:r>
            <a:r>
              <a:rPr lang="nl-NL" dirty="0"/>
              <a:t> smaakzintuigen</a:t>
            </a:r>
          </a:p>
        </p:txBody>
      </p:sp>
      <p:sp>
        <p:nvSpPr>
          <p:cNvPr id="7" name="Tijdelijke aanduiding voor inhoud 6">
            <a:extLst>
              <a:ext uri="{FF2B5EF4-FFF2-40B4-BE49-F238E27FC236}">
                <a16:creationId xmlns:a16="http://schemas.microsoft.com/office/drawing/2014/main" id="{6F571656-A5D5-4084-8D6B-3C1D2C69FA0A}"/>
              </a:ext>
            </a:extLst>
          </p:cNvPr>
          <p:cNvSpPr>
            <a:spLocks noGrp="1"/>
          </p:cNvSpPr>
          <p:nvPr>
            <p:ph sz="half" idx="2"/>
          </p:nvPr>
        </p:nvSpPr>
        <p:spPr/>
        <p:txBody>
          <a:bodyPr/>
          <a:lstStyle/>
          <a:p>
            <a:pPr>
              <a:buFont typeface="Wingdings" panose="05000000000000000000" pitchFamily="2" charset="2"/>
              <a:buChar char="§"/>
            </a:pPr>
            <a:r>
              <a:rPr lang="nl-NL" dirty="0"/>
              <a:t>Reukzintuig bestaat uit reukslijmvlies met zintuigcellen voor de reuk</a:t>
            </a:r>
          </a:p>
          <a:p>
            <a:pPr>
              <a:buFont typeface="Wingdings" panose="05000000000000000000" pitchFamily="2" charset="2"/>
              <a:buChar char="§"/>
            </a:pPr>
            <a:r>
              <a:rPr lang="nl-NL" dirty="0"/>
              <a:t>Locatie: bovenin neusholte</a:t>
            </a:r>
          </a:p>
          <a:p>
            <a:pPr>
              <a:buFont typeface="Wingdings" panose="05000000000000000000" pitchFamily="2" charset="2"/>
              <a:buChar char="§"/>
            </a:pPr>
            <a:r>
              <a:rPr lang="nl-NL" dirty="0"/>
              <a:t>uitsluitend gasvormige stoffen</a:t>
            </a:r>
          </a:p>
          <a:p>
            <a:pPr>
              <a:buFont typeface="Wingdings" panose="05000000000000000000" pitchFamily="2" charset="2"/>
              <a:buChar char="§"/>
            </a:pPr>
            <a:r>
              <a:rPr lang="nl-NL" dirty="0"/>
              <a:t>Smaakzintuigcellen liggen op tong (</a:t>
            </a:r>
            <a:r>
              <a:rPr lang="nl-NL" dirty="0" err="1"/>
              <a:t>zoet,zuur,zout</a:t>
            </a:r>
            <a:r>
              <a:rPr lang="nl-NL" dirty="0"/>
              <a:t>, bitter)</a:t>
            </a:r>
          </a:p>
        </p:txBody>
      </p:sp>
      <p:sp>
        <p:nvSpPr>
          <p:cNvPr id="8" name="Tijdelijke aanduiding voor tekst 7">
            <a:extLst>
              <a:ext uri="{FF2B5EF4-FFF2-40B4-BE49-F238E27FC236}">
                <a16:creationId xmlns:a16="http://schemas.microsoft.com/office/drawing/2014/main" id="{B996C5A9-5641-4AD0-9801-AE1BCF23BA6A}"/>
              </a:ext>
            </a:extLst>
          </p:cNvPr>
          <p:cNvSpPr>
            <a:spLocks noGrp="1"/>
          </p:cNvSpPr>
          <p:nvPr>
            <p:ph type="body" sz="quarter" idx="3"/>
          </p:nvPr>
        </p:nvSpPr>
        <p:spPr/>
        <p:txBody>
          <a:bodyPr/>
          <a:lstStyle/>
          <a:p>
            <a:r>
              <a:rPr lang="nl-NL" dirty="0"/>
              <a:t>Warmte- koude zintuigen (huid)</a:t>
            </a:r>
          </a:p>
        </p:txBody>
      </p:sp>
      <p:sp>
        <p:nvSpPr>
          <p:cNvPr id="9" name="Tijdelijke aanduiding voor inhoud 8">
            <a:extLst>
              <a:ext uri="{FF2B5EF4-FFF2-40B4-BE49-F238E27FC236}">
                <a16:creationId xmlns:a16="http://schemas.microsoft.com/office/drawing/2014/main" id="{F211AD1E-B530-4CC7-B03E-C02F21931E4B}"/>
              </a:ext>
            </a:extLst>
          </p:cNvPr>
          <p:cNvSpPr>
            <a:spLocks noGrp="1"/>
          </p:cNvSpPr>
          <p:nvPr>
            <p:ph sz="quarter" idx="4"/>
          </p:nvPr>
        </p:nvSpPr>
        <p:spPr/>
        <p:txBody>
          <a:bodyPr/>
          <a:lstStyle/>
          <a:p>
            <a:r>
              <a:rPr lang="nl-NL" dirty="0"/>
              <a:t>Leveren info over te hoge of lage lichaamstemperatuur</a:t>
            </a:r>
          </a:p>
          <a:p>
            <a:r>
              <a:rPr lang="nl-NL" dirty="0"/>
              <a:t>Thermoreceptoren; diep in </a:t>
            </a:r>
            <a:r>
              <a:rPr lang="nl-NL" dirty="0" err="1"/>
              <a:t>lederhuid;handen</a:t>
            </a:r>
            <a:r>
              <a:rPr lang="nl-NL" dirty="0"/>
              <a:t>, </a:t>
            </a:r>
            <a:r>
              <a:rPr lang="nl-NL" dirty="0" err="1"/>
              <a:t>gezicht,neus</a:t>
            </a:r>
            <a:r>
              <a:rPr lang="nl-NL" dirty="0"/>
              <a:t>- en mondholte en slokdarm</a:t>
            </a:r>
          </a:p>
          <a:p>
            <a:endParaRPr lang="nl-NL" dirty="0"/>
          </a:p>
          <a:p>
            <a:r>
              <a:rPr lang="nl-NL" dirty="0" err="1"/>
              <a:t>Koudezintuigen</a:t>
            </a:r>
            <a:r>
              <a:rPr lang="nl-NL" dirty="0"/>
              <a:t>: opperhuid, hoornvlies, mond en keelwand</a:t>
            </a:r>
          </a:p>
        </p:txBody>
      </p:sp>
    </p:spTree>
    <p:extLst>
      <p:ext uri="{BB962C8B-B14F-4D97-AF65-F5344CB8AC3E}">
        <p14:creationId xmlns:p14="http://schemas.microsoft.com/office/powerpoint/2010/main" val="70598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Drukzintuigen (huid)</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Liggen dieper in de huid;</a:t>
            </a:r>
          </a:p>
          <a:p>
            <a:pPr>
              <a:buFont typeface="Arial" panose="020B0604020202020204" pitchFamily="34" charset="0"/>
              <a:buChar char="•"/>
            </a:pPr>
            <a:r>
              <a:rPr lang="nl-NL" dirty="0"/>
              <a:t> Daardoor kunnen ze sterkere vervormingen waarnemen;</a:t>
            </a:r>
          </a:p>
          <a:p>
            <a:pPr>
              <a:buFont typeface="Arial" panose="020B0604020202020204" pitchFamily="34" charset="0"/>
              <a:buChar char="•"/>
            </a:pPr>
            <a:r>
              <a:rPr lang="nl-NL" dirty="0"/>
              <a:t> Bevinden zich in de wand van de bloedvaten;</a:t>
            </a:r>
          </a:p>
          <a:p>
            <a:pPr>
              <a:buFont typeface="Arial" panose="020B0604020202020204" pitchFamily="34" charset="0"/>
              <a:buChar char="•"/>
            </a:pPr>
            <a:r>
              <a:rPr lang="nl-NL" dirty="0"/>
              <a:t> Reageren op een verandering van de bloeddruk. </a:t>
            </a:r>
          </a:p>
          <a:p>
            <a:pPr marL="0" indent="0">
              <a:buNone/>
            </a:pPr>
            <a:endParaRPr lang="nl-NL" dirty="0"/>
          </a:p>
          <a:p>
            <a:pPr marL="0" indent="0">
              <a:buNone/>
            </a:pPr>
            <a:r>
              <a:rPr lang="nl-NL" dirty="0"/>
              <a:t>Met een drukzintuig kun je een gevoel van duwkracht op je huid gewaarworden. Deze zintuigen zijn belangrijk bij het regelen van de krachten, wanneer je iets vastpakt. Een ijzeren beker zal je anders vastpakken dan een wijnglas van kristal.</a:t>
            </a:r>
          </a:p>
        </p:txBody>
      </p:sp>
    </p:spTree>
    <p:extLst>
      <p:ext uri="{BB962C8B-B14F-4D97-AF65-F5344CB8AC3E}">
        <p14:creationId xmlns:p14="http://schemas.microsoft.com/office/powerpoint/2010/main" val="103441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Pijnzintuig (huid)</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Vrije uiteinden van gevoelszenuwen;</a:t>
            </a:r>
          </a:p>
          <a:p>
            <a:pPr>
              <a:buFont typeface="Arial" panose="020B0604020202020204" pitchFamily="34" charset="0"/>
              <a:buChar char="•"/>
            </a:pPr>
            <a:r>
              <a:rPr lang="nl-NL" dirty="0"/>
              <a:t> Verschillende prikkels kunnen tot pijn leiden;</a:t>
            </a:r>
          </a:p>
          <a:p>
            <a:pPr>
              <a:buFont typeface="Arial" panose="020B0604020202020204" pitchFamily="34" charset="0"/>
              <a:buChar char="•"/>
            </a:pPr>
            <a:r>
              <a:rPr lang="nl-NL" dirty="0"/>
              <a:t> Een waarschuwende functie.</a:t>
            </a:r>
          </a:p>
          <a:p>
            <a:pPr>
              <a:buFont typeface="Arial" panose="020B0604020202020204" pitchFamily="34" charset="0"/>
              <a:buChar char="•"/>
            </a:pPr>
            <a:endParaRPr lang="nl-NL" dirty="0"/>
          </a:p>
          <a:p>
            <a:pPr marL="0" indent="0">
              <a:buNone/>
            </a:pPr>
            <a:r>
              <a:rPr lang="nl-NL" b="1" dirty="0"/>
              <a:t>Voorbeeld:</a:t>
            </a:r>
            <a:r>
              <a:rPr lang="nl-NL" dirty="0"/>
              <a:t> wanneer je met blote voeten over stenen heen loopt.</a:t>
            </a:r>
            <a:endParaRPr lang="nl-NL" b="1" dirty="0"/>
          </a:p>
        </p:txBody>
      </p:sp>
    </p:spTree>
    <p:extLst>
      <p:ext uri="{BB962C8B-B14F-4D97-AF65-F5344CB8AC3E}">
        <p14:creationId xmlns:p14="http://schemas.microsoft.com/office/powerpoint/2010/main" val="215179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DE426F-099D-4F35-A860-DC1F2BC6D077}"/>
              </a:ext>
            </a:extLst>
          </p:cNvPr>
          <p:cNvSpPr>
            <a:spLocks noGrp="1"/>
          </p:cNvSpPr>
          <p:nvPr>
            <p:ph type="title"/>
          </p:nvPr>
        </p:nvSpPr>
        <p:spPr/>
        <p:txBody>
          <a:bodyPr/>
          <a:lstStyle/>
          <a:p>
            <a:r>
              <a:rPr lang="nl-NL" dirty="0"/>
              <a:t>Filmpje</a:t>
            </a:r>
          </a:p>
        </p:txBody>
      </p:sp>
      <p:sp>
        <p:nvSpPr>
          <p:cNvPr id="3" name="Tijdelijke aanduiding voor inhoud 2">
            <a:extLst>
              <a:ext uri="{FF2B5EF4-FFF2-40B4-BE49-F238E27FC236}">
                <a16:creationId xmlns:a16="http://schemas.microsoft.com/office/drawing/2014/main" id="{20E7CB5A-55A7-46C8-898D-951A0849FE00}"/>
              </a:ext>
            </a:extLst>
          </p:cNvPr>
          <p:cNvSpPr>
            <a:spLocks noGrp="1"/>
          </p:cNvSpPr>
          <p:nvPr>
            <p:ph idx="1"/>
          </p:nvPr>
        </p:nvSpPr>
        <p:spPr/>
        <p:txBody>
          <a:bodyPr/>
          <a:lstStyle/>
          <a:p>
            <a:r>
              <a:rPr lang="nl-NL" dirty="0">
                <a:hlinkClick r:id="rId2"/>
              </a:rPr>
              <a:t>https://www.youtube.com/watch?v=mcVnfY-fPTk</a:t>
            </a:r>
            <a:endParaRPr lang="nl-NL" dirty="0"/>
          </a:p>
        </p:txBody>
      </p:sp>
      <p:pic>
        <p:nvPicPr>
          <p:cNvPr id="4" name="Afbeelding 3">
            <a:extLst>
              <a:ext uri="{FF2B5EF4-FFF2-40B4-BE49-F238E27FC236}">
                <a16:creationId xmlns:a16="http://schemas.microsoft.com/office/drawing/2014/main" id="{3A5E4A6C-134B-4889-9DEA-A51B0C9D3B5F}"/>
              </a:ext>
            </a:extLst>
          </p:cNvPr>
          <p:cNvPicPr>
            <a:picLocks noChangeAspect="1"/>
          </p:cNvPicPr>
          <p:nvPr/>
        </p:nvPicPr>
        <p:blipFill>
          <a:blip r:embed="rId3"/>
          <a:stretch>
            <a:fillRect/>
          </a:stretch>
        </p:blipFill>
        <p:spPr>
          <a:xfrm>
            <a:off x="7760932" y="4020910"/>
            <a:ext cx="1428750" cy="1428750"/>
          </a:xfrm>
          <a:prstGeom prst="rect">
            <a:avLst/>
          </a:prstGeom>
        </p:spPr>
      </p:pic>
    </p:spTree>
    <p:extLst>
      <p:ext uri="{BB962C8B-B14F-4D97-AF65-F5344CB8AC3E}">
        <p14:creationId xmlns:p14="http://schemas.microsoft.com/office/powerpoint/2010/main" val="3643548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a:t>
            </a:r>
          </a:p>
        </p:txBody>
      </p:sp>
      <p:sp>
        <p:nvSpPr>
          <p:cNvPr id="3" name="Tijdelijke aanduiding voor inhoud 2"/>
          <p:cNvSpPr>
            <a:spLocks noGrp="1"/>
          </p:cNvSpPr>
          <p:nvPr>
            <p:ph idx="1"/>
          </p:nvPr>
        </p:nvSpPr>
        <p:spPr/>
        <p:txBody>
          <a:bodyPr/>
          <a:lstStyle/>
          <a:p>
            <a:r>
              <a:rPr lang="nl-NL" b="1" dirty="0"/>
              <a:t>Pijn</a:t>
            </a:r>
            <a:r>
              <a:rPr lang="nl-NL" dirty="0"/>
              <a:t> = een onplezierige, gevoelsmatige en emotionele beleving, die wordt geassocieerd met een daadwerkelijke of dreigende beschadiging van weefsel.</a:t>
            </a:r>
          </a:p>
          <a:p>
            <a:endParaRPr lang="nl-NL" dirty="0"/>
          </a:p>
          <a:p>
            <a:r>
              <a:rPr lang="nl-NL" dirty="0"/>
              <a:t>Het is wat een patiënt zegt dat het is (</a:t>
            </a:r>
            <a:r>
              <a:rPr lang="nl-NL" i="1" dirty="0"/>
              <a:t>subjectief</a:t>
            </a:r>
            <a:r>
              <a:rPr lang="nl-NL" dirty="0"/>
              <a:t>) en treedt op wanneer de patiënt zegt dat het optreedt.</a:t>
            </a:r>
          </a:p>
        </p:txBody>
      </p:sp>
    </p:spTree>
    <p:extLst>
      <p:ext uri="{BB962C8B-B14F-4D97-AF65-F5344CB8AC3E}">
        <p14:creationId xmlns:p14="http://schemas.microsoft.com/office/powerpoint/2010/main" val="994682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B9871-0D1B-4078-963D-BEEC13245B0C}"/>
              </a:ext>
            </a:extLst>
          </p:cNvPr>
          <p:cNvSpPr>
            <a:spLocks noGrp="1"/>
          </p:cNvSpPr>
          <p:nvPr>
            <p:ph type="title"/>
          </p:nvPr>
        </p:nvSpPr>
        <p:spPr>
          <a:xfrm>
            <a:off x="1024128" y="585216"/>
            <a:ext cx="9720072" cy="1499616"/>
          </a:xfrm>
        </p:spPr>
        <p:txBody>
          <a:bodyPr>
            <a:normAutofit/>
          </a:bodyPr>
          <a:lstStyle/>
          <a:p>
            <a:r>
              <a:rPr lang="nl-NL" dirty="0"/>
              <a:t>Filmpje</a:t>
            </a:r>
          </a:p>
        </p:txBody>
      </p:sp>
      <p:sp>
        <p:nvSpPr>
          <p:cNvPr id="3" name="Tijdelijke aanduiding voor inhoud 2">
            <a:extLst>
              <a:ext uri="{FF2B5EF4-FFF2-40B4-BE49-F238E27FC236}">
                <a16:creationId xmlns:a16="http://schemas.microsoft.com/office/drawing/2014/main" id="{EAE40A6B-28FB-4156-869D-3DB6CC09876B}"/>
              </a:ext>
            </a:extLst>
          </p:cNvPr>
          <p:cNvSpPr>
            <a:spLocks noGrp="1"/>
          </p:cNvSpPr>
          <p:nvPr>
            <p:ph idx="1"/>
          </p:nvPr>
        </p:nvSpPr>
        <p:spPr>
          <a:xfrm>
            <a:off x="1024128" y="2286000"/>
            <a:ext cx="6523002" cy="4023360"/>
          </a:xfrm>
        </p:spPr>
        <p:txBody>
          <a:bodyPr>
            <a:normAutofit/>
          </a:bodyPr>
          <a:lstStyle/>
          <a:p>
            <a:r>
              <a:rPr lang="nl-NL" dirty="0">
                <a:hlinkClick r:id="rId2"/>
              </a:rPr>
              <a:t>https://www.youtube.com/watch?v=5rxJbNDdDHU</a:t>
            </a:r>
            <a:endParaRPr lang="nl-NL" dirty="0"/>
          </a:p>
        </p:txBody>
      </p:sp>
      <p:pic>
        <p:nvPicPr>
          <p:cNvPr id="5" name="Afbeelding 4">
            <a:extLst>
              <a:ext uri="{FF2B5EF4-FFF2-40B4-BE49-F238E27FC236}">
                <a16:creationId xmlns:a16="http://schemas.microsoft.com/office/drawing/2014/main" id="{02F40AB1-C65F-4663-8C83-AC50D105167B}"/>
              </a:ext>
            </a:extLst>
          </p:cNvPr>
          <p:cNvPicPr>
            <a:picLocks noChangeAspect="1"/>
          </p:cNvPicPr>
          <p:nvPr/>
        </p:nvPicPr>
        <p:blipFill rotWithShape="1">
          <a:blip r:embed="rId3"/>
          <a:srcRect l="490" r="3796" b="-1"/>
          <a:stretch/>
        </p:blipFill>
        <p:spPr>
          <a:xfrm>
            <a:off x="8015434" y="2386584"/>
            <a:ext cx="3152438" cy="3448850"/>
          </a:xfrm>
          <a:prstGeom prst="rect">
            <a:avLst/>
          </a:prstGeom>
        </p:spPr>
      </p:pic>
    </p:spTree>
    <p:extLst>
      <p:ext uri="{BB962C8B-B14F-4D97-AF65-F5344CB8AC3E}">
        <p14:creationId xmlns:p14="http://schemas.microsoft.com/office/powerpoint/2010/main" val="4053401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Omgaan met pijn</a:t>
            </a:r>
          </a:p>
        </p:txBody>
      </p:sp>
      <p:sp>
        <p:nvSpPr>
          <p:cNvPr id="3" name="Tijdelijke aanduiding voor inhoud 2"/>
          <p:cNvSpPr>
            <a:spLocks noGrp="1"/>
          </p:cNvSpPr>
          <p:nvPr>
            <p:ph idx="1"/>
          </p:nvPr>
        </p:nvSpPr>
        <p:spPr>
          <a:xfrm>
            <a:off x="1024128" y="2084832"/>
            <a:ext cx="7590483" cy="4023360"/>
          </a:xfrm>
        </p:spPr>
        <p:txBody>
          <a:bodyPr>
            <a:normAutofit fontScale="92500" lnSpcReduction="20000"/>
          </a:bodyPr>
          <a:lstStyle/>
          <a:p>
            <a:pPr marL="0" indent="0">
              <a:buNone/>
            </a:pPr>
            <a:r>
              <a:rPr lang="nl-NL" b="1" dirty="0" err="1"/>
              <a:t>Nociceptie</a:t>
            </a:r>
            <a:r>
              <a:rPr lang="nl-NL" b="1" dirty="0"/>
              <a:t> pijn</a:t>
            </a:r>
            <a:r>
              <a:rPr lang="nl-NL" dirty="0"/>
              <a:t>:  is het gevolg van beschadiging (of dreiging)van een lichaamsdeel. Bij deze weefselschade komen er stoffen vrij, die pijnsensoren, de nociceptoren geheten, opvangen. Deze sensoren sturen pijnsignalen (via perifere zenuwen en het ruggenmerg) naar de hersenen. </a:t>
            </a:r>
          </a:p>
          <a:p>
            <a:pPr marL="0" indent="0">
              <a:buNone/>
            </a:pPr>
            <a:r>
              <a:rPr lang="nl-NL" b="1" dirty="0"/>
              <a:t>Pijngewaarwording:</a:t>
            </a:r>
            <a:r>
              <a:rPr lang="nl-NL" dirty="0"/>
              <a:t> het centrale zenuwstelsel (CZS) registreert de pijn.</a:t>
            </a:r>
          </a:p>
          <a:p>
            <a:pPr marL="0" indent="0">
              <a:buNone/>
            </a:pPr>
            <a:r>
              <a:rPr lang="nl-NL" b="1" dirty="0"/>
              <a:t>Pijnbeleving:</a:t>
            </a:r>
            <a:r>
              <a:rPr lang="nl-NL" dirty="0"/>
              <a:t> emotionele aspect van pijn. Het ontstaat als gevolg van een pijn-ervaring, maar ook als een reactie op andere bedreigende gebeurtenissen zoals eenzaamheid, angst en onzekerheid. </a:t>
            </a:r>
          </a:p>
          <a:p>
            <a:pPr marL="0" indent="0">
              <a:buNone/>
            </a:pPr>
            <a:r>
              <a:rPr lang="nl-NL" b="1" dirty="0"/>
              <a:t>Pijngedrag: </a:t>
            </a:r>
            <a:r>
              <a:rPr lang="nl-NL" dirty="0"/>
              <a:t>gedragingen waaruit een hulpverlener kan afleiden dat er sprake is van pijn. Dit pijngedrag is een uiting van de interactie tussen de pijnlijder en zijn omgeving.</a:t>
            </a:r>
            <a:endParaRPr lang="nl-NL" b="1" dirty="0"/>
          </a:p>
        </p:txBody>
      </p:sp>
      <p:pic>
        <p:nvPicPr>
          <p:cNvPr id="2050" name="Picture 2" descr="Afbeeldingsresultaat voor pij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4611" y="2286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870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Functies van pijn</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Pijn is essentieel voor het behoud van leven;</a:t>
            </a:r>
          </a:p>
          <a:p>
            <a:pPr>
              <a:buFont typeface="Arial" panose="020B0604020202020204" pitchFamily="34" charset="0"/>
              <a:buChar char="•"/>
            </a:pPr>
            <a:r>
              <a:rPr lang="nl-NL" dirty="0"/>
              <a:t> Pijn heeft een signaalfunctie;</a:t>
            </a:r>
          </a:p>
          <a:p>
            <a:pPr>
              <a:buFont typeface="Arial" panose="020B0604020202020204" pitchFamily="34" charset="0"/>
              <a:buChar char="•"/>
            </a:pPr>
            <a:r>
              <a:rPr lang="nl-NL" dirty="0"/>
              <a:t> Zodra we pijn ervaren of dreigen te ervaren wordt dit als een waarschuwing gezien;</a:t>
            </a:r>
          </a:p>
          <a:p>
            <a:pPr>
              <a:buFont typeface="Arial" panose="020B0604020202020204" pitchFamily="34" charset="0"/>
              <a:buChar char="•"/>
            </a:pPr>
            <a:r>
              <a:rPr lang="nl-NL" dirty="0"/>
              <a:t> We komen onmiddellijk in actie: een terugtrekreflex treedt op en we willen de pijn sussen (denk aan wrijven over de pijnlijke plek) of voorkomen, we willen controle krijgen over het onaangename dat ons lichaam bedreigt.</a:t>
            </a:r>
          </a:p>
        </p:txBody>
      </p:sp>
    </p:spTree>
    <p:extLst>
      <p:ext uri="{BB962C8B-B14F-4D97-AF65-F5344CB8AC3E}">
        <p14:creationId xmlns:p14="http://schemas.microsoft.com/office/powerpoint/2010/main" val="940352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Acute pijn</a:t>
            </a:r>
          </a:p>
        </p:txBody>
      </p:sp>
      <p:sp>
        <p:nvSpPr>
          <p:cNvPr id="3" name="Tijdelijke aanduiding voor inhoud 2"/>
          <p:cNvSpPr>
            <a:spLocks noGrp="1"/>
          </p:cNvSpPr>
          <p:nvPr>
            <p:ph idx="1"/>
          </p:nvPr>
        </p:nvSpPr>
        <p:spPr/>
        <p:txBody>
          <a:bodyPr/>
          <a:lstStyle/>
          <a:p>
            <a:pPr marL="0" indent="0">
              <a:buNone/>
            </a:pPr>
            <a:r>
              <a:rPr lang="nl-NL" dirty="0"/>
              <a:t>Bij </a:t>
            </a:r>
            <a:r>
              <a:rPr lang="nl-NL" b="1" dirty="0"/>
              <a:t>acute</a:t>
            </a:r>
            <a:r>
              <a:rPr lang="nl-NL" dirty="0"/>
              <a:t> pijn is de oorzaak (vaak) duidelijk.</a:t>
            </a:r>
          </a:p>
          <a:p>
            <a:pPr>
              <a:buFont typeface="Arial" panose="020B0604020202020204" pitchFamily="34" charset="0"/>
              <a:buChar char="•"/>
            </a:pPr>
            <a:r>
              <a:rPr lang="nl-NL" dirty="0"/>
              <a:t> Pijnstillers werken vaak;</a:t>
            </a:r>
          </a:p>
          <a:p>
            <a:pPr>
              <a:buFont typeface="Arial" panose="020B0604020202020204" pitchFamily="34" charset="0"/>
              <a:buChar char="•"/>
            </a:pPr>
            <a:r>
              <a:rPr lang="nl-NL" dirty="0"/>
              <a:t> Ontstaat plotseling en is daardoor waarschuwend;</a:t>
            </a:r>
          </a:p>
          <a:p>
            <a:pPr>
              <a:buFont typeface="Arial" panose="020B0604020202020204" pitchFamily="34" charset="0"/>
              <a:buChar char="•"/>
            </a:pPr>
            <a:r>
              <a:rPr lang="nl-NL" dirty="0"/>
              <a:t>Is goed te behandelen;</a:t>
            </a:r>
          </a:p>
          <a:p>
            <a:pPr>
              <a:buFont typeface="Arial" panose="020B0604020202020204" pitchFamily="34" charset="0"/>
              <a:buChar char="•"/>
            </a:pPr>
            <a:r>
              <a:rPr lang="nl-NL" dirty="0"/>
              <a:t> Er is een duidelijke relatie tussen de schadelijke prikkel en pijn.</a:t>
            </a:r>
          </a:p>
        </p:txBody>
      </p:sp>
    </p:spTree>
    <p:extLst>
      <p:ext uri="{BB962C8B-B14F-4D97-AF65-F5344CB8AC3E}">
        <p14:creationId xmlns:p14="http://schemas.microsoft.com/office/powerpoint/2010/main" val="308686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Chronische pijn</a:t>
            </a:r>
          </a:p>
        </p:txBody>
      </p:sp>
      <p:sp>
        <p:nvSpPr>
          <p:cNvPr id="3" name="Tijdelijke aanduiding voor inhoud 2"/>
          <p:cNvSpPr>
            <a:spLocks noGrp="1"/>
          </p:cNvSpPr>
          <p:nvPr>
            <p:ph idx="1"/>
          </p:nvPr>
        </p:nvSpPr>
        <p:spPr/>
        <p:txBody>
          <a:bodyPr/>
          <a:lstStyle/>
          <a:p>
            <a:pPr marL="0" indent="0">
              <a:buNone/>
            </a:pPr>
            <a:r>
              <a:rPr lang="nl-NL" dirty="0"/>
              <a:t>Bij </a:t>
            </a:r>
            <a:r>
              <a:rPr lang="nl-NL" b="1" dirty="0"/>
              <a:t>chronische</a:t>
            </a:r>
            <a:r>
              <a:rPr lang="nl-NL" dirty="0"/>
              <a:t> pijn:</a:t>
            </a:r>
          </a:p>
          <a:p>
            <a:pPr>
              <a:buFont typeface="Arial" panose="020B0604020202020204" pitchFamily="34" charset="0"/>
              <a:buChar char="•"/>
            </a:pPr>
            <a:r>
              <a:rPr lang="nl-NL" dirty="0"/>
              <a:t> Bestaat de pijn vaak langer dan 3-6 maanden (en heeft daardoor zijn waarschuwende functie verloren);</a:t>
            </a:r>
          </a:p>
          <a:p>
            <a:pPr>
              <a:buFont typeface="Arial" panose="020B0604020202020204" pitchFamily="34" charset="0"/>
              <a:buChar char="•"/>
            </a:pPr>
            <a:r>
              <a:rPr lang="nl-NL" dirty="0"/>
              <a:t> Ontstaat er soms wanhoop als oorzaak niet wordt gevonden;</a:t>
            </a:r>
          </a:p>
          <a:p>
            <a:pPr>
              <a:buFont typeface="Arial" panose="020B0604020202020204" pitchFamily="34" charset="0"/>
              <a:buChar char="•"/>
            </a:pPr>
            <a:r>
              <a:rPr lang="nl-NL" dirty="0"/>
              <a:t> Wordt er van alles geprobeerd: pijnstillers, acupunctuur, chirurgisch ingrijpen, zenuwblokkade, hypnose, gedragstherapie, kalmeringsmiddelen, antidepressiva……….</a:t>
            </a:r>
          </a:p>
        </p:txBody>
      </p:sp>
    </p:spTree>
    <p:extLst>
      <p:ext uri="{BB962C8B-B14F-4D97-AF65-F5344CB8AC3E}">
        <p14:creationId xmlns:p14="http://schemas.microsoft.com/office/powerpoint/2010/main" val="85264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gaan we mee bezig?</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Toets nabespreken;</a:t>
            </a:r>
          </a:p>
          <a:p>
            <a:pPr>
              <a:buFont typeface="Arial" panose="020B0604020202020204" pitchFamily="34" charset="0"/>
              <a:buChar char="•"/>
            </a:pPr>
            <a:r>
              <a:rPr lang="nl-NL" dirty="0"/>
              <a:t> Sensorisch zenuwstelsel;</a:t>
            </a:r>
          </a:p>
          <a:p>
            <a:pPr>
              <a:buFont typeface="Arial" panose="020B0604020202020204" pitchFamily="34" charset="0"/>
              <a:buChar char="•"/>
            </a:pPr>
            <a:r>
              <a:rPr lang="nl-NL" dirty="0"/>
              <a:t> Pijn(beleving);</a:t>
            </a:r>
          </a:p>
          <a:p>
            <a:pPr>
              <a:buFont typeface="Arial" panose="020B0604020202020204" pitchFamily="34" charset="0"/>
              <a:buChar char="•"/>
            </a:pPr>
            <a:r>
              <a:rPr lang="nl-NL" dirty="0"/>
              <a:t> Geneesmiddelen bij pijn.</a:t>
            </a:r>
          </a:p>
        </p:txBody>
      </p:sp>
    </p:spTree>
    <p:extLst>
      <p:ext uri="{BB962C8B-B14F-4D97-AF65-F5344CB8AC3E}">
        <p14:creationId xmlns:p14="http://schemas.microsoft.com/office/powerpoint/2010/main" val="4050688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Pijnbestrijding</a:t>
            </a:r>
          </a:p>
        </p:txBody>
      </p:sp>
      <p:sp>
        <p:nvSpPr>
          <p:cNvPr id="3" name="Tijdelijke aanduiding voor inhoud 2"/>
          <p:cNvSpPr>
            <a:spLocks noGrp="1"/>
          </p:cNvSpPr>
          <p:nvPr>
            <p:ph idx="1"/>
          </p:nvPr>
        </p:nvSpPr>
        <p:spPr>
          <a:xfrm>
            <a:off x="1024128" y="2084832"/>
            <a:ext cx="9720073" cy="4517136"/>
          </a:xfrm>
        </p:spPr>
        <p:txBody>
          <a:bodyPr>
            <a:normAutofit fontScale="92500" lnSpcReduction="10000"/>
          </a:bodyPr>
          <a:lstStyle/>
          <a:p>
            <a:pPr marL="0" indent="0">
              <a:buNone/>
            </a:pPr>
            <a:r>
              <a:rPr lang="nl-NL" dirty="0"/>
              <a:t>Taak = </a:t>
            </a:r>
            <a:r>
              <a:rPr lang="nl-NL" b="1" dirty="0"/>
              <a:t>weghalen signaal.</a:t>
            </a:r>
            <a:r>
              <a:rPr lang="nl-NL" dirty="0"/>
              <a:t> </a:t>
            </a:r>
          </a:p>
          <a:p>
            <a:pPr marL="0" indent="0">
              <a:buNone/>
            </a:pPr>
            <a:r>
              <a:rPr lang="nl-NL" b="1" dirty="0"/>
              <a:t>Niet-opioïden</a:t>
            </a:r>
            <a:r>
              <a:rPr lang="nl-NL" dirty="0"/>
              <a:t> = gewone pijnstillers. De stof die bij weefselbeschadiging vrijkomt, kan hierdoor geen zenuwprikkel geven. Werken bij lichte tot matige pijn. Inclusief middelen met </a:t>
            </a:r>
            <a:r>
              <a:rPr lang="nl-NL" dirty="0" err="1"/>
              <a:t>koortsdempende</a:t>
            </a:r>
            <a:r>
              <a:rPr lang="nl-NL" dirty="0"/>
              <a:t> of ontstekingsremmende werking.</a:t>
            </a:r>
          </a:p>
          <a:p>
            <a:pPr>
              <a:buFont typeface="Arial" panose="020B0604020202020204" pitchFamily="34" charset="0"/>
              <a:buChar char="•"/>
            </a:pPr>
            <a:r>
              <a:rPr lang="nl-NL" dirty="0"/>
              <a:t> </a:t>
            </a:r>
            <a:r>
              <a:rPr lang="nl-NL" b="1" dirty="0"/>
              <a:t>Paracetamol</a:t>
            </a:r>
            <a:r>
              <a:rPr lang="nl-NL" dirty="0"/>
              <a:t>: vaak 1</a:t>
            </a:r>
            <a:r>
              <a:rPr lang="nl-NL" baseline="30000" dirty="0"/>
              <a:t>e</a:t>
            </a:r>
            <a:r>
              <a:rPr lang="nl-NL" dirty="0"/>
              <a:t> keus, geen interacties, nauwelijks complicaties/bijwerkingen. </a:t>
            </a:r>
            <a:r>
              <a:rPr lang="nl-NL" i="1" dirty="0"/>
              <a:t>Nadeel:</a:t>
            </a:r>
            <a:r>
              <a:rPr lang="nl-NL" dirty="0"/>
              <a:t> giftig bij chronisch gebruik</a:t>
            </a:r>
          </a:p>
          <a:p>
            <a:pPr>
              <a:buFont typeface="Arial" panose="020B0604020202020204" pitchFamily="34" charset="0"/>
              <a:buChar char="•"/>
            </a:pPr>
            <a:r>
              <a:rPr lang="nl-NL" b="1" dirty="0"/>
              <a:t> </a:t>
            </a:r>
            <a:r>
              <a:rPr lang="nl-NL" b="1" dirty="0" err="1"/>
              <a:t>NSAID’s</a:t>
            </a:r>
            <a:r>
              <a:rPr lang="nl-NL" dirty="0"/>
              <a:t>: pijnbestrijding, ontstekingsremming/koortsdemping. Lichte tot matige pijn. Ontstekingen van gewrichten, spieren, pezen. Bijwerkingen? Interacties?</a:t>
            </a:r>
          </a:p>
          <a:p>
            <a:pPr>
              <a:buFont typeface="Arial" panose="020B0604020202020204" pitchFamily="34" charset="0"/>
              <a:buChar char="•"/>
            </a:pPr>
            <a:r>
              <a:rPr lang="nl-NL" dirty="0"/>
              <a:t> </a:t>
            </a:r>
            <a:r>
              <a:rPr lang="nl-NL" b="1" dirty="0"/>
              <a:t>Combinatiepreparaten</a:t>
            </a:r>
            <a:r>
              <a:rPr lang="nl-NL" dirty="0"/>
              <a:t>: paracetamol met codeïne of coffeïne. Codeïne dempt hoestprikkel + is een pijnstiller. Coffeïne stilt pijn, werkt ontstekingsremmend en verlaagt koorts. Het versterkt het pijnstillende effect van paracetamol. </a:t>
            </a:r>
          </a:p>
        </p:txBody>
      </p:sp>
    </p:spTree>
    <p:extLst>
      <p:ext uri="{BB962C8B-B14F-4D97-AF65-F5344CB8AC3E}">
        <p14:creationId xmlns:p14="http://schemas.microsoft.com/office/powerpoint/2010/main" val="2590320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Pijnbestrijding (2)	</a:t>
            </a:r>
          </a:p>
        </p:txBody>
      </p:sp>
      <p:sp>
        <p:nvSpPr>
          <p:cNvPr id="3" name="Tijdelijke aanduiding voor inhoud 2"/>
          <p:cNvSpPr>
            <a:spLocks noGrp="1"/>
          </p:cNvSpPr>
          <p:nvPr>
            <p:ph idx="1"/>
          </p:nvPr>
        </p:nvSpPr>
        <p:spPr/>
        <p:txBody>
          <a:bodyPr/>
          <a:lstStyle/>
          <a:p>
            <a:pPr marL="0" indent="0">
              <a:buNone/>
            </a:pPr>
            <a:r>
              <a:rPr lang="nl-NL" b="1" dirty="0"/>
              <a:t>Opioïden:</a:t>
            </a:r>
            <a:r>
              <a:rPr lang="nl-NL" dirty="0"/>
              <a:t> hebben een sterke pijnstilling Morfine is hiervan het meest bekend. Ook cocaïne is een opiaat. Deze stoffen komen in onze hersenen terecht en voorkomen dat daar de pijn wordt overdragen en dus wordt ‘waargenomen’. Je wordt er erg rustig van.</a:t>
            </a:r>
          </a:p>
          <a:p>
            <a:pPr marL="0" indent="0">
              <a:buNone/>
            </a:pPr>
            <a:r>
              <a:rPr lang="nl-NL" i="1" dirty="0"/>
              <a:t>Bijwerkingen!</a:t>
            </a:r>
          </a:p>
          <a:p>
            <a:pPr>
              <a:buFont typeface="Arial" panose="020B0604020202020204" pitchFamily="34" charset="0"/>
              <a:buChar char="•"/>
            </a:pPr>
            <a:r>
              <a:rPr lang="nl-NL" dirty="0"/>
              <a:t> Obstipatie;</a:t>
            </a:r>
          </a:p>
          <a:p>
            <a:pPr>
              <a:buFont typeface="Arial" panose="020B0604020202020204" pitchFamily="34" charset="0"/>
              <a:buChar char="•"/>
            </a:pPr>
            <a:r>
              <a:rPr lang="nl-NL" dirty="0"/>
              <a:t> Sufheid;</a:t>
            </a:r>
          </a:p>
          <a:p>
            <a:pPr>
              <a:buFont typeface="Arial" panose="020B0604020202020204" pitchFamily="34" charset="0"/>
              <a:buChar char="•"/>
            </a:pPr>
            <a:r>
              <a:rPr lang="nl-NL" dirty="0"/>
              <a:t> Gewenning (!)</a:t>
            </a:r>
          </a:p>
          <a:p>
            <a:pPr>
              <a:buFont typeface="Arial" panose="020B0604020202020204" pitchFamily="34" charset="0"/>
              <a:buChar char="•"/>
            </a:pPr>
            <a:r>
              <a:rPr lang="nl-NL" dirty="0"/>
              <a:t> Verslaving (!) </a:t>
            </a:r>
          </a:p>
        </p:txBody>
      </p:sp>
    </p:spTree>
    <p:extLst>
      <p:ext uri="{BB962C8B-B14F-4D97-AF65-F5344CB8AC3E}">
        <p14:creationId xmlns:p14="http://schemas.microsoft.com/office/powerpoint/2010/main" val="2495410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Nog vragen ?</a:t>
            </a:r>
          </a:p>
        </p:txBody>
      </p:sp>
      <p:sp>
        <p:nvSpPr>
          <p:cNvPr id="3" name="Tijdelijke aanduiding voor inhoud 2"/>
          <p:cNvSpPr>
            <a:spLocks noGrp="1"/>
          </p:cNvSpPr>
          <p:nvPr>
            <p:ph idx="1"/>
          </p:nvPr>
        </p:nvSpPr>
        <p:spPr>
          <a:xfrm>
            <a:off x="1024128" y="2084832"/>
            <a:ext cx="9720073" cy="4023360"/>
          </a:xfrm>
        </p:spPr>
        <p:txBody>
          <a:bodyPr/>
          <a:lstStyle/>
          <a:p>
            <a:pPr>
              <a:buFont typeface="Arial" panose="020B0604020202020204" pitchFamily="34" charset="0"/>
              <a:buChar char="•"/>
            </a:pPr>
            <a:r>
              <a:rPr lang="nl-NL" dirty="0"/>
              <a:t> Bezig met opdracht pijnbeleving;</a:t>
            </a:r>
          </a:p>
          <a:p>
            <a:pPr>
              <a:buFont typeface="Arial" panose="020B0604020202020204" pitchFamily="34" charset="0"/>
              <a:buChar char="•"/>
            </a:pPr>
            <a:r>
              <a:rPr lang="nl-NL" dirty="0"/>
              <a:t> Bekijk in je NHG de  pijnladder</a:t>
            </a:r>
          </a:p>
        </p:txBody>
      </p:sp>
    </p:spTree>
    <p:extLst>
      <p:ext uri="{BB962C8B-B14F-4D97-AF65-F5344CB8AC3E}">
        <p14:creationId xmlns:p14="http://schemas.microsoft.com/office/powerpoint/2010/main" val="168746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Toets p1 nabespreken</a:t>
            </a:r>
          </a:p>
        </p:txBody>
      </p:sp>
      <p:sp>
        <p:nvSpPr>
          <p:cNvPr id="3" name="Tijdelijke aanduiding voor inhoud 2"/>
          <p:cNvSpPr>
            <a:spLocks noGrp="1"/>
          </p:cNvSpPr>
          <p:nvPr>
            <p:ph idx="1"/>
          </p:nvPr>
        </p:nvSpPr>
        <p:spPr/>
        <p:txBody>
          <a:bodyPr/>
          <a:lstStyle/>
          <a:p>
            <a:r>
              <a:rPr lang="nl-NL" dirty="0"/>
              <a:t>Zijn er vragen? </a:t>
            </a:r>
          </a:p>
        </p:txBody>
      </p:sp>
    </p:spTree>
    <p:extLst>
      <p:ext uri="{BB962C8B-B14F-4D97-AF65-F5344CB8AC3E}">
        <p14:creationId xmlns:p14="http://schemas.microsoft.com/office/powerpoint/2010/main" val="382908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0052AFA8-8863-4BAA-808D-C716FDCF3A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1BFFEF50-F62B-4A59-B82B-698063A05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892B871-EBB6-4241-8BDF-D4C4EDE9FAE8}"/>
              </a:ext>
            </a:extLst>
          </p:cNvPr>
          <p:cNvSpPr>
            <a:spLocks noGrp="1"/>
          </p:cNvSpPr>
          <p:nvPr>
            <p:ph type="title"/>
          </p:nvPr>
        </p:nvSpPr>
        <p:spPr>
          <a:xfrm>
            <a:off x="1024129" y="585216"/>
            <a:ext cx="3779085" cy="1499616"/>
          </a:xfrm>
        </p:spPr>
        <p:txBody>
          <a:bodyPr vert="horz" lIns="91440" tIns="45720" rIns="91440" bIns="45720" rtlCol="0" anchor="ctr">
            <a:normAutofit/>
          </a:bodyPr>
          <a:lstStyle/>
          <a:p>
            <a:r>
              <a:rPr lang="en-US" sz="3900">
                <a:solidFill>
                  <a:srgbClr val="FFFFFF"/>
                </a:solidFill>
              </a:rPr>
              <a:t>Centraal zenuwstelsel</a:t>
            </a:r>
          </a:p>
        </p:txBody>
      </p:sp>
      <p:cxnSp>
        <p:nvCxnSpPr>
          <p:cNvPr id="75" name="Straight Connector 74">
            <a:extLst>
              <a:ext uri="{FF2B5EF4-FFF2-40B4-BE49-F238E27FC236}">
                <a16:creationId xmlns:a16="http://schemas.microsoft.com/office/drawing/2014/main" id="{292DDE2F-7DF3-4271-BED6-7504CAD2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Tijdelijke aanduiding voor tekst 3">
            <a:extLst>
              <a:ext uri="{FF2B5EF4-FFF2-40B4-BE49-F238E27FC236}">
                <a16:creationId xmlns:a16="http://schemas.microsoft.com/office/drawing/2014/main" id="{98FC48D6-325C-4470-BB8F-CBCB17760C34}"/>
              </a:ext>
            </a:extLst>
          </p:cNvPr>
          <p:cNvSpPr>
            <a:spLocks noGrp="1"/>
          </p:cNvSpPr>
          <p:nvPr>
            <p:ph type="body" sz="half" idx="2"/>
          </p:nvPr>
        </p:nvSpPr>
        <p:spPr>
          <a:xfrm>
            <a:off x="1024129" y="2286000"/>
            <a:ext cx="3791711" cy="3931920"/>
          </a:xfrm>
        </p:spPr>
        <p:txBody>
          <a:bodyPr vert="horz" lIns="45720" tIns="45720" rIns="45720" bIns="45720" rtlCol="0">
            <a:normAutofit/>
          </a:bodyPr>
          <a:lstStyle/>
          <a:p>
            <a:pPr>
              <a:lnSpc>
                <a:spcPct val="90000"/>
              </a:lnSpc>
            </a:pPr>
            <a:r>
              <a:rPr lang="en-US" dirty="0" err="1">
                <a:solidFill>
                  <a:srgbClr val="FFFFFF"/>
                </a:solidFill>
              </a:rPr>
              <a:t>Hersenen</a:t>
            </a:r>
            <a:r>
              <a:rPr lang="en-US" dirty="0">
                <a:solidFill>
                  <a:srgbClr val="FFFFFF"/>
                </a:solidFill>
              </a:rPr>
              <a:t> (</a:t>
            </a:r>
            <a:r>
              <a:rPr lang="en-US" dirty="0" err="1">
                <a:solidFill>
                  <a:srgbClr val="FFFFFF"/>
                </a:solidFill>
              </a:rPr>
              <a:t>kleine</a:t>
            </a:r>
            <a:r>
              <a:rPr lang="en-US" dirty="0">
                <a:solidFill>
                  <a:srgbClr val="FFFFFF"/>
                </a:solidFill>
              </a:rPr>
              <a:t> </a:t>
            </a:r>
            <a:r>
              <a:rPr lang="en-US" dirty="0" err="1">
                <a:solidFill>
                  <a:srgbClr val="FFFFFF"/>
                </a:solidFill>
              </a:rPr>
              <a:t>en</a:t>
            </a:r>
            <a:r>
              <a:rPr lang="en-US" dirty="0">
                <a:solidFill>
                  <a:srgbClr val="FFFFFF"/>
                </a:solidFill>
              </a:rPr>
              <a:t> </a:t>
            </a:r>
            <a:r>
              <a:rPr lang="en-US" dirty="0" err="1">
                <a:solidFill>
                  <a:srgbClr val="FFFFFF"/>
                </a:solidFill>
              </a:rPr>
              <a:t>grote</a:t>
            </a:r>
            <a:r>
              <a:rPr lang="en-US" dirty="0">
                <a:solidFill>
                  <a:srgbClr val="FFFFFF"/>
                </a:solidFill>
              </a:rPr>
              <a:t>), </a:t>
            </a:r>
            <a:r>
              <a:rPr lang="en-US" dirty="0" err="1">
                <a:solidFill>
                  <a:srgbClr val="FFFFFF"/>
                </a:solidFill>
              </a:rPr>
              <a:t>hersenstam</a:t>
            </a:r>
            <a:r>
              <a:rPr lang="en-US" dirty="0">
                <a:solidFill>
                  <a:srgbClr val="FFFFFF"/>
                </a:solidFill>
              </a:rPr>
              <a:t>  </a:t>
            </a:r>
            <a:r>
              <a:rPr lang="en-US" dirty="0" err="1">
                <a:solidFill>
                  <a:srgbClr val="FFFFFF"/>
                </a:solidFill>
              </a:rPr>
              <a:t>en</a:t>
            </a:r>
            <a:r>
              <a:rPr lang="en-US" dirty="0">
                <a:solidFill>
                  <a:srgbClr val="FFFFFF"/>
                </a:solidFill>
              </a:rPr>
              <a:t> </a:t>
            </a:r>
            <a:r>
              <a:rPr lang="en-US" dirty="0" err="1">
                <a:solidFill>
                  <a:srgbClr val="FFFFFF"/>
                </a:solidFill>
              </a:rPr>
              <a:t>ruggenmerg</a:t>
            </a:r>
            <a:r>
              <a:rPr lang="en-US" dirty="0">
                <a:solidFill>
                  <a:srgbClr val="FFFFFF"/>
                </a:solidFill>
              </a:rPr>
              <a:t>;</a:t>
            </a:r>
          </a:p>
          <a:p>
            <a:pPr>
              <a:lnSpc>
                <a:spcPct val="90000"/>
              </a:lnSpc>
            </a:pPr>
            <a:r>
              <a:rPr lang="en-US" dirty="0" err="1">
                <a:solidFill>
                  <a:srgbClr val="FFFFFF"/>
                </a:solidFill>
              </a:rPr>
              <a:t>hieruit</a:t>
            </a:r>
            <a:r>
              <a:rPr lang="en-US" dirty="0">
                <a:solidFill>
                  <a:srgbClr val="FFFFFF"/>
                </a:solidFill>
              </a:rPr>
              <a:t> </a:t>
            </a:r>
            <a:r>
              <a:rPr lang="en-US" dirty="0" err="1">
                <a:solidFill>
                  <a:srgbClr val="FFFFFF"/>
                </a:solidFill>
              </a:rPr>
              <a:t>komen</a:t>
            </a:r>
            <a:r>
              <a:rPr lang="en-US" dirty="0">
                <a:solidFill>
                  <a:srgbClr val="FFFFFF"/>
                </a:solidFill>
              </a:rPr>
              <a:t> </a:t>
            </a:r>
            <a:r>
              <a:rPr lang="en-US" dirty="0" err="1">
                <a:solidFill>
                  <a:srgbClr val="FFFFFF"/>
                </a:solidFill>
              </a:rPr>
              <a:t>zenuwen</a:t>
            </a:r>
            <a:r>
              <a:rPr lang="en-US" dirty="0">
                <a:solidFill>
                  <a:srgbClr val="FFFFFF"/>
                </a:solidFill>
              </a:rPr>
              <a:t>, </a:t>
            </a:r>
            <a:r>
              <a:rPr lang="en-US" dirty="0" err="1">
                <a:solidFill>
                  <a:srgbClr val="FFFFFF"/>
                </a:solidFill>
              </a:rPr>
              <a:t>samen</a:t>
            </a:r>
            <a:r>
              <a:rPr lang="en-US" dirty="0">
                <a:solidFill>
                  <a:srgbClr val="FFFFFF"/>
                </a:solidFill>
              </a:rPr>
              <a:t> </a:t>
            </a:r>
            <a:r>
              <a:rPr lang="en-US" dirty="0" err="1">
                <a:solidFill>
                  <a:srgbClr val="FFFFFF"/>
                </a:solidFill>
              </a:rPr>
              <a:t>heten</a:t>
            </a:r>
            <a:r>
              <a:rPr lang="en-US" dirty="0">
                <a:solidFill>
                  <a:srgbClr val="FFFFFF"/>
                </a:solidFill>
              </a:rPr>
              <a:t> </a:t>
            </a:r>
            <a:r>
              <a:rPr lang="en-US" dirty="0" err="1">
                <a:solidFill>
                  <a:srgbClr val="FFFFFF"/>
                </a:solidFill>
              </a:rPr>
              <a:t>deze</a:t>
            </a:r>
            <a:r>
              <a:rPr lang="en-US" dirty="0">
                <a:solidFill>
                  <a:srgbClr val="FFFFFF"/>
                </a:solidFill>
              </a:rPr>
              <a:t> het </a:t>
            </a:r>
            <a:r>
              <a:rPr lang="en-US" dirty="0" err="1">
                <a:solidFill>
                  <a:srgbClr val="FFFFFF"/>
                </a:solidFill>
              </a:rPr>
              <a:t>perifeer</a:t>
            </a:r>
            <a:r>
              <a:rPr lang="en-US" dirty="0">
                <a:solidFill>
                  <a:srgbClr val="FFFFFF"/>
                </a:solidFill>
              </a:rPr>
              <a:t> </a:t>
            </a:r>
            <a:r>
              <a:rPr lang="en-US" dirty="0" err="1">
                <a:solidFill>
                  <a:srgbClr val="FFFFFF"/>
                </a:solidFill>
              </a:rPr>
              <a:t>zenuwstelsel</a:t>
            </a:r>
            <a:endParaRPr lang="en-US" dirty="0">
              <a:solidFill>
                <a:srgbClr val="FFFFFF"/>
              </a:solidFill>
            </a:endParaRPr>
          </a:p>
          <a:p>
            <a:pPr>
              <a:lnSpc>
                <a:spcPct val="90000"/>
              </a:lnSpc>
            </a:pPr>
            <a:endParaRPr lang="en-US" dirty="0">
              <a:solidFill>
                <a:srgbClr val="FFFFFF"/>
              </a:solidFill>
            </a:endParaRPr>
          </a:p>
          <a:p>
            <a:pPr>
              <a:lnSpc>
                <a:spcPct val="90000"/>
              </a:lnSpc>
            </a:pPr>
            <a:r>
              <a:rPr lang="en-US" dirty="0">
                <a:solidFill>
                  <a:srgbClr val="FFFFFF"/>
                </a:solidFill>
              </a:rPr>
              <a:t>Het </a:t>
            </a:r>
            <a:r>
              <a:rPr lang="en-US" dirty="0" err="1">
                <a:solidFill>
                  <a:srgbClr val="FFFFFF"/>
                </a:solidFill>
              </a:rPr>
              <a:t>perifeer</a:t>
            </a:r>
            <a:r>
              <a:rPr lang="en-US" dirty="0">
                <a:solidFill>
                  <a:srgbClr val="FFFFFF"/>
                </a:solidFill>
              </a:rPr>
              <a:t> </a:t>
            </a:r>
            <a:r>
              <a:rPr lang="en-US" dirty="0" err="1">
                <a:solidFill>
                  <a:srgbClr val="FFFFFF"/>
                </a:solidFill>
              </a:rPr>
              <a:t>zenuwstelsel</a:t>
            </a:r>
            <a:r>
              <a:rPr lang="en-US" dirty="0">
                <a:solidFill>
                  <a:srgbClr val="FFFFFF"/>
                </a:solidFill>
              </a:rPr>
              <a:t> </a:t>
            </a:r>
            <a:r>
              <a:rPr lang="en-US" dirty="0" err="1">
                <a:solidFill>
                  <a:srgbClr val="FFFFFF"/>
                </a:solidFill>
              </a:rPr>
              <a:t>bestaat</a:t>
            </a:r>
            <a:r>
              <a:rPr lang="en-US" dirty="0">
                <a:solidFill>
                  <a:srgbClr val="FFFFFF"/>
                </a:solidFill>
              </a:rPr>
              <a:t> </a:t>
            </a:r>
            <a:r>
              <a:rPr lang="en-US" dirty="0" err="1">
                <a:solidFill>
                  <a:srgbClr val="FFFFFF"/>
                </a:solidFill>
              </a:rPr>
              <a:t>uit</a:t>
            </a:r>
            <a:r>
              <a:rPr lang="en-US" dirty="0">
                <a:solidFill>
                  <a:srgbClr val="FFFFFF"/>
                </a:solidFill>
              </a:rPr>
              <a:t>: </a:t>
            </a:r>
            <a:r>
              <a:rPr lang="en-US" dirty="0" err="1">
                <a:solidFill>
                  <a:srgbClr val="FFFFFF"/>
                </a:solidFill>
              </a:rPr>
              <a:t>sensorische</a:t>
            </a:r>
            <a:r>
              <a:rPr lang="en-US" dirty="0">
                <a:solidFill>
                  <a:srgbClr val="FFFFFF"/>
                </a:solidFill>
              </a:rPr>
              <a:t> </a:t>
            </a:r>
            <a:r>
              <a:rPr lang="en-US" dirty="0" err="1">
                <a:solidFill>
                  <a:srgbClr val="FFFFFF"/>
                </a:solidFill>
              </a:rPr>
              <a:t>en</a:t>
            </a:r>
            <a:r>
              <a:rPr lang="en-US" dirty="0">
                <a:solidFill>
                  <a:srgbClr val="FFFFFF"/>
                </a:solidFill>
              </a:rPr>
              <a:t> </a:t>
            </a:r>
            <a:r>
              <a:rPr lang="en-US" dirty="0" err="1">
                <a:solidFill>
                  <a:srgbClr val="FFFFFF"/>
                </a:solidFill>
              </a:rPr>
              <a:t>motorische</a:t>
            </a:r>
            <a:r>
              <a:rPr lang="en-US" dirty="0">
                <a:solidFill>
                  <a:srgbClr val="FFFFFF"/>
                </a:solidFill>
              </a:rPr>
              <a:t> </a:t>
            </a:r>
            <a:r>
              <a:rPr lang="en-US" dirty="0" err="1">
                <a:solidFill>
                  <a:srgbClr val="FFFFFF"/>
                </a:solidFill>
              </a:rPr>
              <a:t>zenuwen</a:t>
            </a:r>
            <a:r>
              <a:rPr lang="en-US" dirty="0">
                <a:solidFill>
                  <a:srgbClr val="FFFFFF"/>
                </a:solidFill>
              </a:rPr>
              <a:t>. Zij </a:t>
            </a:r>
            <a:r>
              <a:rPr lang="en-US" dirty="0" err="1">
                <a:solidFill>
                  <a:srgbClr val="FFFFFF"/>
                </a:solidFill>
              </a:rPr>
              <a:t>leveren</a:t>
            </a:r>
            <a:r>
              <a:rPr lang="en-US" dirty="0">
                <a:solidFill>
                  <a:srgbClr val="FFFFFF"/>
                </a:solidFill>
              </a:rPr>
              <a:t> input </a:t>
            </a:r>
            <a:r>
              <a:rPr lang="en-US" dirty="0" err="1">
                <a:solidFill>
                  <a:srgbClr val="FFFFFF"/>
                </a:solidFill>
              </a:rPr>
              <a:t>aan</a:t>
            </a:r>
            <a:r>
              <a:rPr lang="en-US" dirty="0">
                <a:solidFill>
                  <a:srgbClr val="FFFFFF"/>
                </a:solidFill>
              </a:rPr>
              <a:t> CZS ( </a:t>
            </a:r>
            <a:r>
              <a:rPr lang="en-US" dirty="0" err="1">
                <a:solidFill>
                  <a:srgbClr val="FFFFFF"/>
                </a:solidFill>
              </a:rPr>
              <a:t>bevat</a:t>
            </a:r>
            <a:r>
              <a:rPr lang="en-US" dirty="0">
                <a:solidFill>
                  <a:srgbClr val="FFFFFF"/>
                </a:solidFill>
              </a:rPr>
              <a:t> </a:t>
            </a:r>
            <a:r>
              <a:rPr lang="en-US" dirty="0" err="1">
                <a:solidFill>
                  <a:srgbClr val="FFFFFF"/>
                </a:solidFill>
              </a:rPr>
              <a:t>schakelzenuwcellen</a:t>
            </a:r>
            <a:r>
              <a:rPr lang="en-US" dirty="0">
                <a:solidFill>
                  <a:srgbClr val="FFFFFF"/>
                </a:solidFill>
              </a:rPr>
              <a:t>)</a:t>
            </a:r>
          </a:p>
          <a:p>
            <a:pPr>
              <a:lnSpc>
                <a:spcPct val="90000"/>
              </a:lnSpc>
            </a:pPr>
            <a:endParaRPr lang="en-US" dirty="0">
              <a:solidFill>
                <a:srgbClr val="FFFFFF"/>
              </a:solidFill>
            </a:endParaRPr>
          </a:p>
          <a:p>
            <a:pPr>
              <a:lnSpc>
                <a:spcPct val="90000"/>
              </a:lnSpc>
            </a:pPr>
            <a:endParaRPr lang="en-US" dirty="0">
              <a:solidFill>
                <a:srgbClr val="FFFFFF"/>
              </a:solidFill>
            </a:endParaRPr>
          </a:p>
        </p:txBody>
      </p:sp>
      <p:pic>
        <p:nvPicPr>
          <p:cNvPr id="1026" name="Picture 2" descr="https://biologielessen.nl/Afbeeldingen/Begrippen_illustraties/P/perifeerzenuwstelsel.jpg">
            <a:extLst>
              <a:ext uri="{FF2B5EF4-FFF2-40B4-BE49-F238E27FC236}">
                <a16:creationId xmlns:a16="http://schemas.microsoft.com/office/drawing/2014/main" id="{0692554D-4280-4EDE-A83B-8C93B7A7E7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96000" y="905637"/>
            <a:ext cx="5455921" cy="504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49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Zenuwstelsel</a:t>
            </a:r>
          </a:p>
        </p:txBody>
      </p:sp>
      <p:sp>
        <p:nvSpPr>
          <p:cNvPr id="3" name="Tijdelijke aanduiding voor inhoud 2"/>
          <p:cNvSpPr>
            <a:spLocks noGrp="1"/>
          </p:cNvSpPr>
          <p:nvPr>
            <p:ph idx="1"/>
          </p:nvPr>
        </p:nvSpPr>
        <p:spPr>
          <a:xfrm>
            <a:off x="1024128" y="2084832"/>
            <a:ext cx="5823239" cy="4023360"/>
          </a:xfrm>
        </p:spPr>
        <p:txBody>
          <a:bodyPr/>
          <a:lstStyle/>
          <a:p>
            <a:pPr marL="0" indent="0">
              <a:buNone/>
            </a:pPr>
            <a:r>
              <a:rPr lang="nl-NL" b="1" dirty="0"/>
              <a:t>Taak van het zenuwstelsel:</a:t>
            </a:r>
            <a:r>
              <a:rPr lang="nl-NL" dirty="0"/>
              <a:t> deze moet zorgen voor een goede samenwerking tussen de verschillende delen van het lichaam.</a:t>
            </a:r>
          </a:p>
          <a:p>
            <a:pPr marL="0" indent="0">
              <a:buNone/>
            </a:pPr>
            <a:r>
              <a:rPr lang="nl-NL" dirty="0"/>
              <a:t>Daarnaast moet hij contact mogelijk maken met de buitenwereld en daarin bewust en met verstand, handelend kunnen optreden.</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2447" y="585216"/>
            <a:ext cx="2651753" cy="5526888"/>
          </a:xfrm>
          <a:prstGeom prst="rect">
            <a:avLst/>
          </a:prstGeom>
        </p:spPr>
      </p:pic>
    </p:spTree>
    <p:extLst>
      <p:ext uri="{BB962C8B-B14F-4D97-AF65-F5344CB8AC3E}">
        <p14:creationId xmlns:p14="http://schemas.microsoft.com/office/powerpoint/2010/main" val="424695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2">
            <a:extLst>
              <a:ext uri="{FF2B5EF4-FFF2-40B4-BE49-F238E27FC236}">
                <a16:creationId xmlns:a16="http://schemas.microsoft.com/office/drawing/2014/main" id="{0052AFA8-8863-4BAA-808D-C716FDCF3A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el 3">
            <a:extLst>
              <a:ext uri="{FF2B5EF4-FFF2-40B4-BE49-F238E27FC236}">
                <a16:creationId xmlns:a16="http://schemas.microsoft.com/office/drawing/2014/main" id="{61D19293-DEC2-46D1-9729-9F8C82CB6FE5}"/>
              </a:ext>
            </a:extLst>
          </p:cNvPr>
          <p:cNvSpPr>
            <a:spLocks noGrp="1"/>
          </p:cNvSpPr>
          <p:nvPr>
            <p:ph type="title"/>
          </p:nvPr>
        </p:nvSpPr>
        <p:spPr>
          <a:xfrm>
            <a:off x="1024128" y="585216"/>
            <a:ext cx="9720072" cy="1499616"/>
          </a:xfrm>
        </p:spPr>
        <p:txBody>
          <a:bodyPr vert="horz" lIns="91440" tIns="45720" rIns="91440" bIns="45720" rtlCol="0" anchor="ctr">
            <a:normAutofit/>
          </a:bodyPr>
          <a:lstStyle/>
          <a:p>
            <a:r>
              <a:rPr lang="en-US" dirty="0" err="1"/>
              <a:t>Zenuwcel</a:t>
            </a:r>
            <a:endParaRPr lang="en-US" dirty="0"/>
          </a:p>
        </p:txBody>
      </p:sp>
      <p:pic>
        <p:nvPicPr>
          <p:cNvPr id="8" name="Tijdelijke aanduiding voor inhoud 7">
            <a:extLst>
              <a:ext uri="{FF2B5EF4-FFF2-40B4-BE49-F238E27FC236}">
                <a16:creationId xmlns:a16="http://schemas.microsoft.com/office/drawing/2014/main" id="{DAE0CFEE-B484-41AF-80D1-413350661FA1}"/>
              </a:ext>
            </a:extLst>
          </p:cNvPr>
          <p:cNvPicPr>
            <a:picLocks noGrp="1" noChangeAspect="1"/>
          </p:cNvPicPr>
          <p:nvPr>
            <p:ph sz="half" idx="2"/>
          </p:nvPr>
        </p:nvPicPr>
        <p:blipFill>
          <a:blip r:embed="rId2"/>
          <a:stretch>
            <a:fillRect/>
          </a:stretch>
        </p:blipFill>
        <p:spPr>
          <a:xfrm>
            <a:off x="1024127" y="2799820"/>
            <a:ext cx="3615605" cy="2621313"/>
          </a:xfrm>
          <a:prstGeom prst="rect">
            <a:avLst/>
          </a:prstGeom>
        </p:spPr>
      </p:pic>
      <p:sp>
        <p:nvSpPr>
          <p:cNvPr id="5" name="Tijdelijke aanduiding voor inhoud 4">
            <a:extLst>
              <a:ext uri="{FF2B5EF4-FFF2-40B4-BE49-F238E27FC236}">
                <a16:creationId xmlns:a16="http://schemas.microsoft.com/office/drawing/2014/main" id="{33EF4D88-A9BA-4D38-81A7-15216AB2772A}"/>
              </a:ext>
            </a:extLst>
          </p:cNvPr>
          <p:cNvSpPr>
            <a:spLocks noGrp="1"/>
          </p:cNvSpPr>
          <p:nvPr>
            <p:ph sz="half" idx="1"/>
          </p:nvPr>
        </p:nvSpPr>
        <p:spPr>
          <a:xfrm>
            <a:off x="5063613" y="2286000"/>
            <a:ext cx="5680587" cy="4023360"/>
          </a:xfrm>
        </p:spPr>
        <p:txBody>
          <a:bodyPr vert="horz" lIns="45720" tIns="45720" rIns="45720" bIns="45720" rtlCol="0">
            <a:normAutofit fontScale="92500" lnSpcReduction="20000"/>
          </a:bodyPr>
          <a:lstStyle/>
          <a:p>
            <a:pPr fontAlgn="base"/>
            <a:r>
              <a:rPr lang="nl-NL" dirty="0"/>
              <a:t>Je hele lichaam is opgebouwd uit cellen. De cellen in je zenuwstelsel worden zenuwcellen genoemd en zien er iets anders uit dan andere cellen. Een zenuwcel bestaat uit vier verschillende onderdelen:</a:t>
            </a:r>
          </a:p>
          <a:p>
            <a:pPr fontAlgn="base"/>
            <a:r>
              <a:rPr lang="nl-NL" dirty="0"/>
              <a:t> </a:t>
            </a:r>
          </a:p>
          <a:p>
            <a:pPr fontAlgn="base"/>
            <a:r>
              <a:rPr lang="nl-NL" b="1" dirty="0"/>
              <a:t>Celkern</a:t>
            </a:r>
            <a:r>
              <a:rPr lang="nl-NL" dirty="0"/>
              <a:t>: regelt alles in de cel</a:t>
            </a:r>
          </a:p>
          <a:p>
            <a:pPr fontAlgn="base"/>
            <a:r>
              <a:rPr lang="nl-NL" b="1" dirty="0"/>
              <a:t>Korte uitlopers</a:t>
            </a:r>
            <a:r>
              <a:rPr lang="nl-NL" dirty="0"/>
              <a:t>: hiermee zit een cel aan andere zenuwcellen vast.</a:t>
            </a:r>
          </a:p>
          <a:p>
            <a:pPr fontAlgn="base"/>
            <a:r>
              <a:rPr lang="nl-NL" b="1" dirty="0"/>
              <a:t>Lange uitlopers</a:t>
            </a:r>
            <a:r>
              <a:rPr lang="nl-NL" dirty="0"/>
              <a:t>: hiermee zit cel aan een spiercel of zintuigcel vast.</a:t>
            </a:r>
          </a:p>
          <a:p>
            <a:pPr fontAlgn="base"/>
            <a:r>
              <a:rPr lang="nl-NL" b="1" dirty="0"/>
              <a:t>Cellichaam</a:t>
            </a:r>
            <a:r>
              <a:rPr lang="nl-NL" dirty="0"/>
              <a:t>: overige deel van de cel.</a:t>
            </a:r>
          </a:p>
          <a:p>
            <a:pPr fontAlgn="base"/>
            <a:r>
              <a:rPr lang="nl-NL" dirty="0"/>
              <a:t> </a:t>
            </a:r>
          </a:p>
          <a:p>
            <a:endParaRPr lang="en-US" dirty="0"/>
          </a:p>
        </p:txBody>
      </p:sp>
    </p:spTree>
    <p:extLst>
      <p:ext uri="{BB962C8B-B14F-4D97-AF65-F5344CB8AC3E}">
        <p14:creationId xmlns:p14="http://schemas.microsoft.com/office/powerpoint/2010/main" val="116625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Sensorische zenuwen</a:t>
            </a:r>
          </a:p>
        </p:txBody>
      </p:sp>
      <p:sp>
        <p:nvSpPr>
          <p:cNvPr id="3" name="Tijdelijke aanduiding voor inhoud 2"/>
          <p:cNvSpPr>
            <a:spLocks noGrp="1"/>
          </p:cNvSpPr>
          <p:nvPr>
            <p:ph idx="1"/>
          </p:nvPr>
        </p:nvSpPr>
        <p:spPr>
          <a:xfrm>
            <a:off x="1024128" y="2286000"/>
            <a:ext cx="9544635" cy="4023360"/>
          </a:xfrm>
        </p:spPr>
        <p:txBody>
          <a:bodyPr>
            <a:normAutofit/>
          </a:bodyPr>
          <a:lstStyle/>
          <a:p>
            <a:pPr marL="0" indent="0">
              <a:buNone/>
            </a:pPr>
            <a:r>
              <a:rPr lang="nl-NL" b="1" dirty="0"/>
              <a:t>Sensorische</a:t>
            </a:r>
            <a:r>
              <a:rPr lang="nl-NL" dirty="0"/>
              <a:t> zenuwen zijn zenuwen die </a:t>
            </a:r>
            <a:r>
              <a:rPr lang="nl-NL" i="1" dirty="0"/>
              <a:t>waarnemingen</a:t>
            </a:r>
            <a:r>
              <a:rPr lang="nl-NL" dirty="0"/>
              <a:t>(prikkels) uit de omgeving en uit ons eigen lichaam (interne milieu) doorgeven. Voorbeelden hiervan zijn:</a:t>
            </a:r>
          </a:p>
          <a:p>
            <a:pPr>
              <a:buFont typeface="Arial" panose="020B0604020202020204" pitchFamily="34" charset="0"/>
              <a:buChar char="•"/>
            </a:pPr>
            <a:r>
              <a:rPr lang="nl-NL" dirty="0"/>
              <a:t>Zintuigen: reuk –en smaakzintuigen, warmte- en koude </a:t>
            </a:r>
            <a:r>
              <a:rPr lang="nl-NL" dirty="0" err="1"/>
              <a:t>zintuigen,tast</a:t>
            </a:r>
            <a:r>
              <a:rPr lang="nl-NL" dirty="0"/>
              <a:t>-, druk –en pijnzintuigen, gehoor- en evenwichtszintuigen</a:t>
            </a:r>
          </a:p>
          <a:p>
            <a:pPr>
              <a:buFont typeface="Arial" panose="020B0604020202020204" pitchFamily="34" charset="0"/>
              <a:buChar char="•"/>
            </a:pPr>
            <a:r>
              <a:rPr lang="nl-NL" dirty="0"/>
              <a:t> Interne milieu: bloeddruk, temperatuur</a:t>
            </a:r>
          </a:p>
          <a:p>
            <a:pPr marL="0" indent="0">
              <a:buNone/>
            </a:pPr>
            <a:r>
              <a:rPr lang="nl-NL" dirty="0"/>
              <a:t>Een sensorische zenuw wordt ook wel een </a:t>
            </a:r>
            <a:r>
              <a:rPr lang="nl-NL" i="1" dirty="0"/>
              <a:t>afferente</a:t>
            </a:r>
            <a:r>
              <a:rPr lang="nl-NL" dirty="0"/>
              <a:t> zenuw genoemd. </a:t>
            </a:r>
            <a:r>
              <a:rPr lang="nl-NL" i="1" dirty="0"/>
              <a:t>Afferent</a:t>
            </a:r>
            <a:r>
              <a:rPr lang="nl-NL" dirty="0"/>
              <a:t> staat voor aanvoerend. Het is een </a:t>
            </a:r>
            <a:r>
              <a:rPr lang="nl-NL" u="sng" dirty="0"/>
              <a:t>gevoelszenuw</a:t>
            </a:r>
            <a:r>
              <a:rPr lang="nl-NL" dirty="0"/>
              <a:t>. Het zenuwstelsel is via sensorische zenuwen functioneel verbonden met het lichaam en de omgeving.</a:t>
            </a:r>
          </a:p>
        </p:txBody>
      </p:sp>
    </p:spTree>
    <p:extLst>
      <p:ext uri="{BB962C8B-B14F-4D97-AF65-F5344CB8AC3E}">
        <p14:creationId xmlns:p14="http://schemas.microsoft.com/office/powerpoint/2010/main" val="162457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Sensorische zenuwen (2)</a:t>
            </a:r>
          </a:p>
        </p:txBody>
      </p:sp>
      <p:sp>
        <p:nvSpPr>
          <p:cNvPr id="3" name="Tijdelijke aanduiding voor inhoud 2"/>
          <p:cNvSpPr>
            <a:spLocks noGrp="1"/>
          </p:cNvSpPr>
          <p:nvPr>
            <p:ph idx="1"/>
          </p:nvPr>
        </p:nvSpPr>
        <p:spPr/>
        <p:txBody>
          <a:bodyPr/>
          <a:lstStyle/>
          <a:p>
            <a:pPr marL="0" indent="0">
              <a:buNone/>
            </a:pPr>
            <a:r>
              <a:rPr lang="nl-NL" dirty="0"/>
              <a:t>Sensorische zenuwen bestaan uit </a:t>
            </a:r>
            <a:r>
              <a:rPr lang="nl-NL" b="1" dirty="0"/>
              <a:t>sensorische zenuwcellen.</a:t>
            </a:r>
            <a:r>
              <a:rPr lang="nl-NL" dirty="0"/>
              <a:t> Ook deze gevoelszenuwcellen worden </a:t>
            </a:r>
            <a:r>
              <a:rPr lang="nl-NL" i="1" dirty="0"/>
              <a:t>afferente zenuwcellen</a:t>
            </a:r>
            <a:r>
              <a:rPr lang="nl-NL" dirty="0"/>
              <a:t> genoemd.</a:t>
            </a:r>
          </a:p>
          <a:p>
            <a:pPr marL="0" indent="0">
              <a:buNone/>
            </a:pPr>
            <a:r>
              <a:rPr lang="nl-NL" dirty="0"/>
              <a:t>TAAK: (elektrische) impulsen geleiden van zintuigcellen naar het centrale zenuwstelsel.</a:t>
            </a:r>
          </a:p>
          <a:p>
            <a:pPr marL="0" indent="0">
              <a:buNone/>
            </a:pPr>
            <a:endParaRPr lang="nl-NL" dirty="0"/>
          </a:p>
          <a:p>
            <a:pPr marL="0" indent="0">
              <a:buNone/>
            </a:pPr>
            <a:r>
              <a:rPr lang="nl-NL" dirty="0"/>
              <a:t>De cellichamen van de meeste sensorische zenuwcellen liggen vlakbij het centrale zenuwstelsel (dus heeft het een korte weg te ‘bewandelen’).</a:t>
            </a:r>
          </a:p>
        </p:txBody>
      </p:sp>
    </p:spTree>
    <p:extLst>
      <p:ext uri="{BB962C8B-B14F-4D97-AF65-F5344CB8AC3E}">
        <p14:creationId xmlns:p14="http://schemas.microsoft.com/office/powerpoint/2010/main" val="144445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1">
            <a:extLst>
              <a:ext uri="{FF2B5EF4-FFF2-40B4-BE49-F238E27FC236}">
                <a16:creationId xmlns:a16="http://schemas.microsoft.com/office/drawing/2014/main" id="{FAE79320-8F62-4179-B1E8-F549B629302F}"/>
              </a:ext>
            </a:extLst>
          </p:cNvPr>
          <p:cNvSpPr>
            <a:spLocks noGrp="1"/>
          </p:cNvSpPr>
          <p:nvPr>
            <p:ph type="title"/>
          </p:nvPr>
        </p:nvSpPr>
        <p:spPr/>
        <p:txBody>
          <a:bodyPr/>
          <a:lstStyle/>
          <a:p>
            <a:r>
              <a:rPr lang="nl-NL" dirty="0"/>
              <a:t>Sensorische en motorische zenuwen </a:t>
            </a:r>
          </a:p>
        </p:txBody>
      </p:sp>
      <p:pic>
        <p:nvPicPr>
          <p:cNvPr id="15" name="Tijdelijke aanduiding voor inhoud 14">
            <a:extLst>
              <a:ext uri="{FF2B5EF4-FFF2-40B4-BE49-F238E27FC236}">
                <a16:creationId xmlns:a16="http://schemas.microsoft.com/office/drawing/2014/main" id="{B0B12CB9-5030-4F00-A69C-E5AF6A638610}"/>
              </a:ext>
            </a:extLst>
          </p:cNvPr>
          <p:cNvPicPr>
            <a:picLocks noGrp="1" noChangeAspect="1"/>
          </p:cNvPicPr>
          <p:nvPr>
            <p:ph sz="half" idx="1"/>
          </p:nvPr>
        </p:nvPicPr>
        <p:blipFill>
          <a:blip r:embed="rId2"/>
          <a:stretch>
            <a:fillRect/>
          </a:stretch>
        </p:blipFill>
        <p:spPr>
          <a:xfrm>
            <a:off x="1023938" y="3138942"/>
            <a:ext cx="4754562" cy="2316841"/>
          </a:xfrm>
          <a:prstGeom prst="rect">
            <a:avLst/>
          </a:prstGeom>
        </p:spPr>
      </p:pic>
      <p:sp>
        <p:nvSpPr>
          <p:cNvPr id="14" name="Tijdelijke aanduiding voor inhoud 13">
            <a:extLst>
              <a:ext uri="{FF2B5EF4-FFF2-40B4-BE49-F238E27FC236}">
                <a16:creationId xmlns:a16="http://schemas.microsoft.com/office/drawing/2014/main" id="{DB3A2BDD-DDA6-4116-BB63-F56C442EDECC}"/>
              </a:ext>
            </a:extLst>
          </p:cNvPr>
          <p:cNvSpPr>
            <a:spLocks noGrp="1"/>
          </p:cNvSpPr>
          <p:nvPr>
            <p:ph sz="half" idx="2"/>
          </p:nvPr>
        </p:nvSpPr>
        <p:spPr/>
        <p:txBody>
          <a:bodyPr>
            <a:normAutofit fontScale="92500"/>
          </a:bodyPr>
          <a:lstStyle/>
          <a:p>
            <a:r>
              <a:rPr lang="nl-NL" sz="2400" dirty="0"/>
              <a:t>Op dit plaatje links is te zien dat een signaal binnenkomt in het oog, naar de hersenen wordt gestuurd en dat de hersenen via motorische zenuwcellen een opdracht aan de spieren geven. Iemand ziet bijvoorbeeld met de ogen gevaar verschijnen en kan door aansturen van de spieren vluchten. Dit ontstaat door de samenwerking van sensorisch en motorische zenuwcellen</a:t>
            </a:r>
          </a:p>
          <a:p>
            <a:endParaRPr lang="nl-NL" dirty="0"/>
          </a:p>
        </p:txBody>
      </p:sp>
    </p:spTree>
    <p:extLst>
      <p:ext uri="{BB962C8B-B14F-4D97-AF65-F5344CB8AC3E}">
        <p14:creationId xmlns:p14="http://schemas.microsoft.com/office/powerpoint/2010/main" val="1094837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fb06cb005f37fafc9543f4e2c77357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94563ff4be7fab35ddba5810d93998b2"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5564B5-3707-4E7E-96ED-AFD7D0F948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74DD5B-94BD-4161-BD99-92330BE8EB25}">
  <ds:schemaRefs>
    <ds:schemaRef ds:uri="http://schemas.microsoft.com/sharepoint/v3/contenttype/forms"/>
  </ds:schemaRefs>
</ds:datastoreItem>
</file>

<file path=customXml/itemProps3.xml><?xml version="1.0" encoding="utf-8"?>
<ds:datastoreItem xmlns:ds="http://schemas.openxmlformats.org/officeDocument/2006/customXml" ds:itemID="{BF79B91F-BF8A-44C5-A8BD-A379B8CAAE8D}">
  <ds:schemaRefs>
    <ds:schemaRef ds:uri="9912d8de-1901-472a-966c-e2330e0360c6"/>
    <ds:schemaRef ds:uri="http://www.w3.org/XML/1998/namespace"/>
    <ds:schemaRef ds:uri="fe7f3640-dee9-45f0-a89d-e6c05832ed7a"/>
    <ds:schemaRef ds:uri="http://purl.org/dc/dcmitype/"/>
    <ds:schemaRef ds:uri="http://purl.org/dc/elements/1.1/"/>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Integral</Template>
  <TotalTime>210</TotalTime>
  <Words>1121</Words>
  <Application>Microsoft Office PowerPoint</Application>
  <PresentationFormat>Breedbeeld</PresentationFormat>
  <Paragraphs>111</Paragraphs>
  <Slides>22</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Calibri</vt:lpstr>
      <vt:lpstr>Century Gothic</vt:lpstr>
      <vt:lpstr>Tw Cen MT</vt:lpstr>
      <vt:lpstr>Wingdings</vt:lpstr>
      <vt:lpstr>Wingdings 3</vt:lpstr>
      <vt:lpstr>Integraal</vt:lpstr>
      <vt:lpstr>Medische kennis</vt:lpstr>
      <vt:lpstr>Waar gaan we mee bezig?</vt:lpstr>
      <vt:lpstr>Toets p1 nabespreken</vt:lpstr>
      <vt:lpstr>Centraal zenuwstelsel</vt:lpstr>
      <vt:lpstr>Zenuwstelsel</vt:lpstr>
      <vt:lpstr>Zenuwcel</vt:lpstr>
      <vt:lpstr>Sensorische zenuwen</vt:lpstr>
      <vt:lpstr>Sensorische zenuwen (2)</vt:lpstr>
      <vt:lpstr>Sensorische en motorische zenuwen </vt:lpstr>
      <vt:lpstr>Zintuigcellen</vt:lpstr>
      <vt:lpstr>Drukzintuigen (huid)</vt:lpstr>
      <vt:lpstr>Pijnzintuig (huid)</vt:lpstr>
      <vt:lpstr>Filmpje</vt:lpstr>
      <vt:lpstr>Pijn</vt:lpstr>
      <vt:lpstr>Filmpje</vt:lpstr>
      <vt:lpstr>Omgaan met pijn</vt:lpstr>
      <vt:lpstr>Functies van pijn</vt:lpstr>
      <vt:lpstr>Acute pijn</vt:lpstr>
      <vt:lpstr>Chronische pijn</vt:lpstr>
      <vt:lpstr>Pijnbestrijding</vt:lpstr>
      <vt:lpstr>Pijnbestrijding (2) </vt:lpstr>
      <vt:lpstr>Nog vragen ?</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Medische kennis</dc:title>
  <dc:creator>Hanneke van Tuinen</dc:creator>
  <cp:lastModifiedBy>Hanneke van Tuinen</cp:lastModifiedBy>
  <cp:revision>23</cp:revision>
  <dcterms:created xsi:type="dcterms:W3CDTF">2018-11-19T09:39:12Z</dcterms:created>
  <dcterms:modified xsi:type="dcterms:W3CDTF">2019-12-09T11:42:52Z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